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6" r:id="rId3"/>
    <p:sldId id="259" r:id="rId4"/>
    <p:sldId id="268" r:id="rId5"/>
    <p:sldId id="260" r:id="rId6"/>
    <p:sldId id="267" r:id="rId7"/>
    <p:sldId id="269" r:id="rId8"/>
    <p:sldId id="270" r:id="rId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EF58D-6653-4344-AA55-44B345EC1626}" v="311" dt="2023-03-15T17:18:19.209"/>
    <p1510:client id="{4C7CF1D1-01CD-49A4-9C64-2BAB072F4697}" v="123" dt="2023-03-15T15:17:53.990"/>
    <p1510:client id="{4EE1C7DE-B1D1-4A45-BB85-AB91700B0BAD}" v="152" dt="2023-03-16T15:40:08.678"/>
    <p1510:client id="{60C1F4A5-2ED1-4D14-9E68-14314768FB8D}" v="1017" dt="2023-03-16T14:17:36.406"/>
    <p1510:client id="{B2B1A3C2-B28F-49F1-887B-208ED34E70AD}" v="6" dt="2023-03-15T15:09:30.474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132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FC91D9-A803-49FD-956F-00BA1DC8CC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40222B-FE73-4552-9FBD-B6953CD4FC8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 dirty="0"/>
            <a:t>Stumbled on BioGPT</a:t>
          </a:r>
          <a:r>
            <a:rPr lang="en-GB" dirty="0">
              <a:latin typeface="Calibri Light" panose="020F0302020204030204"/>
            </a:rPr>
            <a:t> </a:t>
          </a:r>
          <a:endParaRPr lang="en-US" dirty="0"/>
        </a:p>
      </dgm:t>
    </dgm:pt>
    <dgm:pt modelId="{9C0CE79C-9404-4DA1-A018-C99C7E2A207F}" type="parTrans" cxnId="{38AF9196-A357-4D02-B82E-4A72EF2E37DF}">
      <dgm:prSet/>
      <dgm:spPr/>
      <dgm:t>
        <a:bodyPr/>
        <a:lstStyle/>
        <a:p>
          <a:endParaRPr lang="en-US"/>
        </a:p>
      </dgm:t>
    </dgm:pt>
    <dgm:pt modelId="{386A1314-A52E-4E68-8119-9558E6169ACD}" type="sibTrans" cxnId="{38AF9196-A357-4D02-B82E-4A72EF2E37DF}">
      <dgm:prSet/>
      <dgm:spPr/>
      <dgm:t>
        <a:bodyPr/>
        <a:lstStyle/>
        <a:p>
          <a:endParaRPr lang="en-US"/>
        </a:p>
      </dgm:t>
    </dgm:pt>
    <dgm:pt modelId="{8C384E3B-B487-4812-88FA-0C284CE4B9F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Discovered transformers</a:t>
          </a:r>
          <a:endParaRPr lang="en-US" dirty="0"/>
        </a:p>
      </dgm:t>
    </dgm:pt>
    <dgm:pt modelId="{ED3CD24D-DA22-46B1-880E-1A1317287625}" type="parTrans" cxnId="{578E4847-70DF-4FB2-A6BB-F6FAE6A614DE}">
      <dgm:prSet/>
      <dgm:spPr/>
      <dgm:t>
        <a:bodyPr/>
        <a:lstStyle/>
        <a:p>
          <a:endParaRPr lang="en-US"/>
        </a:p>
      </dgm:t>
    </dgm:pt>
    <dgm:pt modelId="{4F58EE93-1645-4240-969E-4319D6E86873}" type="sibTrans" cxnId="{578E4847-70DF-4FB2-A6BB-F6FAE6A614DE}">
      <dgm:prSet/>
      <dgm:spPr/>
      <dgm:t>
        <a:bodyPr/>
        <a:lstStyle/>
        <a:p>
          <a:endParaRPr lang="en-US"/>
        </a:p>
      </dgm:t>
    </dgm:pt>
    <dgm:pt modelId="{61834D7C-B517-4FF6-A2E7-7AC61D28919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 dirty="0"/>
            <a:t>Fought </a:t>
          </a:r>
          <a:r>
            <a:rPr lang="en-GB" dirty="0">
              <a:latin typeface="Calibri Light" panose="020F0302020204030204"/>
            </a:rPr>
            <a:t>with Vertex, Anaconda and other beasts</a:t>
          </a:r>
          <a:endParaRPr lang="en-US" dirty="0"/>
        </a:p>
      </dgm:t>
    </dgm:pt>
    <dgm:pt modelId="{E74DDD83-4836-49E8-8B81-B54F8DE6A0F2}" type="parTrans" cxnId="{466713E0-1832-4E8D-A40E-50B1EB40D5AC}">
      <dgm:prSet/>
      <dgm:spPr/>
      <dgm:t>
        <a:bodyPr/>
        <a:lstStyle/>
        <a:p>
          <a:endParaRPr lang="en-US"/>
        </a:p>
      </dgm:t>
    </dgm:pt>
    <dgm:pt modelId="{886B246C-6AFF-4BFD-8992-EED590337FA8}" type="sibTrans" cxnId="{466713E0-1832-4E8D-A40E-50B1EB40D5AC}">
      <dgm:prSet/>
      <dgm:spPr/>
      <dgm:t>
        <a:bodyPr/>
        <a:lstStyle/>
        <a:p>
          <a:endParaRPr lang="en-US"/>
        </a:p>
      </dgm:t>
    </dgm:pt>
    <dgm:pt modelId="{3E049517-B1EA-45AC-8FA7-C37D06F5319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Learned that models can hallucinate</a:t>
          </a:r>
          <a:endParaRPr lang="en-US" dirty="0"/>
        </a:p>
      </dgm:t>
    </dgm:pt>
    <dgm:pt modelId="{11F8A332-CC83-41FB-9B1C-F359D5253CA5}" type="parTrans" cxnId="{623F6E2D-CBA6-4913-9BA5-884B6A98E2BF}">
      <dgm:prSet/>
      <dgm:spPr/>
      <dgm:t>
        <a:bodyPr/>
        <a:lstStyle/>
        <a:p>
          <a:endParaRPr lang="en-US"/>
        </a:p>
      </dgm:t>
    </dgm:pt>
    <dgm:pt modelId="{14FEEED5-8E9A-4221-AFC8-65F65F6E3839}" type="sibTrans" cxnId="{623F6E2D-CBA6-4913-9BA5-884B6A98E2BF}">
      <dgm:prSet/>
      <dgm:spPr/>
      <dgm:t>
        <a:bodyPr/>
        <a:lstStyle/>
        <a:p>
          <a:endParaRPr lang="en-US"/>
        </a:p>
      </dgm:t>
    </dgm:pt>
    <dgm:pt modelId="{5692CF01-87A4-4AAF-8A6D-ADA21613170B}" type="pres">
      <dgm:prSet presAssocID="{6EFC91D9-A803-49FD-956F-00BA1DC8CCDB}" presName="root" presStyleCnt="0">
        <dgm:presLayoutVars>
          <dgm:dir/>
          <dgm:resizeHandles val="exact"/>
        </dgm:presLayoutVars>
      </dgm:prSet>
      <dgm:spPr/>
    </dgm:pt>
    <dgm:pt modelId="{FB80D4BE-DEEF-479A-B248-8F35E74486B5}" type="pres">
      <dgm:prSet presAssocID="{F940222B-FE73-4552-9FBD-B6953CD4FC84}" presName="compNode" presStyleCnt="0"/>
      <dgm:spPr/>
    </dgm:pt>
    <dgm:pt modelId="{2E4C2FF9-E9CA-4862-A9C0-13193C3C8233}" type="pres">
      <dgm:prSet presAssocID="{F940222B-FE73-4552-9FBD-B6953CD4FC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73E0B66E-D7FB-4BC5-9606-91F1B6147380}" type="pres">
      <dgm:prSet presAssocID="{F940222B-FE73-4552-9FBD-B6953CD4FC84}" presName="spaceRect" presStyleCnt="0"/>
      <dgm:spPr/>
    </dgm:pt>
    <dgm:pt modelId="{9EBD353E-EBF9-40E8-9056-3552931453C9}" type="pres">
      <dgm:prSet presAssocID="{F940222B-FE73-4552-9FBD-B6953CD4FC84}" presName="textRect" presStyleLbl="revTx" presStyleIdx="0" presStyleCnt="4">
        <dgm:presLayoutVars>
          <dgm:chMax val="1"/>
          <dgm:chPref val="1"/>
        </dgm:presLayoutVars>
      </dgm:prSet>
      <dgm:spPr/>
    </dgm:pt>
    <dgm:pt modelId="{6007D3E1-AF30-4E99-9B20-C27257D6EBDB}" type="pres">
      <dgm:prSet presAssocID="{386A1314-A52E-4E68-8119-9558E6169ACD}" presName="sibTrans" presStyleCnt="0"/>
      <dgm:spPr/>
    </dgm:pt>
    <dgm:pt modelId="{C65E495A-4DD3-4401-ABB3-1E565D2171FA}" type="pres">
      <dgm:prSet presAssocID="{8C384E3B-B487-4812-88FA-0C284CE4B9F0}" presName="compNode" presStyleCnt="0"/>
      <dgm:spPr/>
    </dgm:pt>
    <dgm:pt modelId="{30FB5671-D5AB-4A8F-8B17-F011D8AD206A}" type="pres">
      <dgm:prSet presAssocID="{8C384E3B-B487-4812-88FA-0C284CE4B9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3AC9C69-EE9A-4D3F-855B-2A7769BF8071}" type="pres">
      <dgm:prSet presAssocID="{8C384E3B-B487-4812-88FA-0C284CE4B9F0}" presName="spaceRect" presStyleCnt="0"/>
      <dgm:spPr/>
    </dgm:pt>
    <dgm:pt modelId="{9AE62B87-7A32-4EC4-8DC7-CB6358332044}" type="pres">
      <dgm:prSet presAssocID="{8C384E3B-B487-4812-88FA-0C284CE4B9F0}" presName="textRect" presStyleLbl="revTx" presStyleIdx="1" presStyleCnt="4">
        <dgm:presLayoutVars>
          <dgm:chMax val="1"/>
          <dgm:chPref val="1"/>
        </dgm:presLayoutVars>
      </dgm:prSet>
      <dgm:spPr/>
    </dgm:pt>
    <dgm:pt modelId="{0CF68809-9A54-48A8-9CC2-0AD307CF2A57}" type="pres">
      <dgm:prSet presAssocID="{4F58EE93-1645-4240-969E-4319D6E86873}" presName="sibTrans" presStyleCnt="0"/>
      <dgm:spPr/>
    </dgm:pt>
    <dgm:pt modelId="{10CADFDA-60F7-4FD1-AEAB-B0D79AA21331}" type="pres">
      <dgm:prSet presAssocID="{61834D7C-B517-4FF6-A2E7-7AC61D289190}" presName="compNode" presStyleCnt="0"/>
      <dgm:spPr/>
    </dgm:pt>
    <dgm:pt modelId="{D82BFE7A-5D62-45CC-973D-0604BCC13541}" type="pres">
      <dgm:prSet presAssocID="{61834D7C-B517-4FF6-A2E7-7AC61D28919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9AE9156-1929-448A-8ABA-A01E86334FF3}" type="pres">
      <dgm:prSet presAssocID="{61834D7C-B517-4FF6-A2E7-7AC61D289190}" presName="spaceRect" presStyleCnt="0"/>
      <dgm:spPr/>
    </dgm:pt>
    <dgm:pt modelId="{33E1CB97-4301-48B6-AE56-4D3E0B76CBA8}" type="pres">
      <dgm:prSet presAssocID="{61834D7C-B517-4FF6-A2E7-7AC61D289190}" presName="textRect" presStyleLbl="revTx" presStyleIdx="2" presStyleCnt="4">
        <dgm:presLayoutVars>
          <dgm:chMax val="1"/>
          <dgm:chPref val="1"/>
        </dgm:presLayoutVars>
      </dgm:prSet>
      <dgm:spPr/>
    </dgm:pt>
    <dgm:pt modelId="{766DD89B-24EB-4232-9BF6-1444A5F241EB}" type="pres">
      <dgm:prSet presAssocID="{886B246C-6AFF-4BFD-8992-EED590337FA8}" presName="sibTrans" presStyleCnt="0"/>
      <dgm:spPr/>
    </dgm:pt>
    <dgm:pt modelId="{6359AEE3-7193-4EC4-9268-CE7500B95855}" type="pres">
      <dgm:prSet presAssocID="{3E049517-B1EA-45AC-8FA7-C37D06F53194}" presName="compNode" presStyleCnt="0"/>
      <dgm:spPr/>
    </dgm:pt>
    <dgm:pt modelId="{E29E999B-D6F9-42CE-B91F-60651D866042}" type="pres">
      <dgm:prSet presAssocID="{3E049517-B1EA-45AC-8FA7-C37D06F5319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F2E87874-5ED8-4CC5-9FFB-05ABB12841D0}" type="pres">
      <dgm:prSet presAssocID="{3E049517-B1EA-45AC-8FA7-C37D06F53194}" presName="spaceRect" presStyleCnt="0"/>
      <dgm:spPr/>
    </dgm:pt>
    <dgm:pt modelId="{F8DA2231-F466-4B7A-9DFE-F0AE29E1066B}" type="pres">
      <dgm:prSet presAssocID="{3E049517-B1EA-45AC-8FA7-C37D06F5319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23F6E2D-CBA6-4913-9BA5-884B6A98E2BF}" srcId="{6EFC91D9-A803-49FD-956F-00BA1DC8CCDB}" destId="{3E049517-B1EA-45AC-8FA7-C37D06F53194}" srcOrd="3" destOrd="0" parTransId="{11F8A332-CC83-41FB-9B1C-F359D5253CA5}" sibTransId="{14FEEED5-8E9A-4221-AFC8-65F65F6E3839}"/>
    <dgm:cxn modelId="{578E4847-70DF-4FB2-A6BB-F6FAE6A614DE}" srcId="{6EFC91D9-A803-49FD-956F-00BA1DC8CCDB}" destId="{8C384E3B-B487-4812-88FA-0C284CE4B9F0}" srcOrd="1" destOrd="0" parTransId="{ED3CD24D-DA22-46B1-880E-1A1317287625}" sibTransId="{4F58EE93-1645-4240-969E-4319D6E86873}"/>
    <dgm:cxn modelId="{7D79C96D-4621-4BBB-8334-F08BB8DE1B9E}" type="presOf" srcId="{3E049517-B1EA-45AC-8FA7-C37D06F53194}" destId="{F8DA2231-F466-4B7A-9DFE-F0AE29E1066B}" srcOrd="0" destOrd="0" presId="urn:microsoft.com/office/officeart/2018/2/layout/IconLabelList"/>
    <dgm:cxn modelId="{85B4C24F-EC85-4F07-BE42-D72EC75B6837}" type="presOf" srcId="{8C384E3B-B487-4812-88FA-0C284CE4B9F0}" destId="{9AE62B87-7A32-4EC4-8DC7-CB6358332044}" srcOrd="0" destOrd="0" presId="urn:microsoft.com/office/officeart/2018/2/layout/IconLabelList"/>
    <dgm:cxn modelId="{283F2491-09E3-4424-8689-C08D075759B4}" type="presOf" srcId="{61834D7C-B517-4FF6-A2E7-7AC61D289190}" destId="{33E1CB97-4301-48B6-AE56-4D3E0B76CBA8}" srcOrd="0" destOrd="0" presId="urn:microsoft.com/office/officeart/2018/2/layout/IconLabelList"/>
    <dgm:cxn modelId="{38AF9196-A357-4D02-B82E-4A72EF2E37DF}" srcId="{6EFC91D9-A803-49FD-956F-00BA1DC8CCDB}" destId="{F940222B-FE73-4552-9FBD-B6953CD4FC84}" srcOrd="0" destOrd="0" parTransId="{9C0CE79C-9404-4DA1-A018-C99C7E2A207F}" sibTransId="{386A1314-A52E-4E68-8119-9558E6169ACD}"/>
    <dgm:cxn modelId="{9821CD96-4B57-42C4-8AD1-DB05D9C70B9E}" type="presOf" srcId="{6EFC91D9-A803-49FD-956F-00BA1DC8CCDB}" destId="{5692CF01-87A4-4AAF-8A6D-ADA21613170B}" srcOrd="0" destOrd="0" presId="urn:microsoft.com/office/officeart/2018/2/layout/IconLabelList"/>
    <dgm:cxn modelId="{ACF1A2AA-D7DC-4D0C-85CC-13C77B12AE28}" type="presOf" srcId="{F940222B-FE73-4552-9FBD-B6953CD4FC84}" destId="{9EBD353E-EBF9-40E8-9056-3552931453C9}" srcOrd="0" destOrd="0" presId="urn:microsoft.com/office/officeart/2018/2/layout/IconLabelList"/>
    <dgm:cxn modelId="{466713E0-1832-4E8D-A40E-50B1EB40D5AC}" srcId="{6EFC91D9-A803-49FD-956F-00BA1DC8CCDB}" destId="{61834D7C-B517-4FF6-A2E7-7AC61D289190}" srcOrd="2" destOrd="0" parTransId="{E74DDD83-4836-49E8-8B81-B54F8DE6A0F2}" sibTransId="{886B246C-6AFF-4BFD-8992-EED590337FA8}"/>
    <dgm:cxn modelId="{16B7C57D-C609-46DA-A29F-4810D6AC85F1}" type="presParOf" srcId="{5692CF01-87A4-4AAF-8A6D-ADA21613170B}" destId="{FB80D4BE-DEEF-479A-B248-8F35E74486B5}" srcOrd="0" destOrd="0" presId="urn:microsoft.com/office/officeart/2018/2/layout/IconLabelList"/>
    <dgm:cxn modelId="{2FF27AC0-1AE9-44EB-B749-81F8AA5523F1}" type="presParOf" srcId="{FB80D4BE-DEEF-479A-B248-8F35E74486B5}" destId="{2E4C2FF9-E9CA-4862-A9C0-13193C3C8233}" srcOrd="0" destOrd="0" presId="urn:microsoft.com/office/officeart/2018/2/layout/IconLabelList"/>
    <dgm:cxn modelId="{F0CE1FB9-D800-49FB-8D1A-CE9EF9DD962D}" type="presParOf" srcId="{FB80D4BE-DEEF-479A-B248-8F35E74486B5}" destId="{73E0B66E-D7FB-4BC5-9606-91F1B6147380}" srcOrd="1" destOrd="0" presId="urn:microsoft.com/office/officeart/2018/2/layout/IconLabelList"/>
    <dgm:cxn modelId="{9D1D8DC1-4650-4F8D-AD79-D082EEA66E1B}" type="presParOf" srcId="{FB80D4BE-DEEF-479A-B248-8F35E74486B5}" destId="{9EBD353E-EBF9-40E8-9056-3552931453C9}" srcOrd="2" destOrd="0" presId="urn:microsoft.com/office/officeart/2018/2/layout/IconLabelList"/>
    <dgm:cxn modelId="{324C4F18-7275-4BD9-AFC4-DE94C6D98707}" type="presParOf" srcId="{5692CF01-87A4-4AAF-8A6D-ADA21613170B}" destId="{6007D3E1-AF30-4E99-9B20-C27257D6EBDB}" srcOrd="1" destOrd="0" presId="urn:microsoft.com/office/officeart/2018/2/layout/IconLabelList"/>
    <dgm:cxn modelId="{A9DDFB60-85BC-4EC3-83BF-174186EF3E03}" type="presParOf" srcId="{5692CF01-87A4-4AAF-8A6D-ADA21613170B}" destId="{C65E495A-4DD3-4401-ABB3-1E565D2171FA}" srcOrd="2" destOrd="0" presId="urn:microsoft.com/office/officeart/2018/2/layout/IconLabelList"/>
    <dgm:cxn modelId="{44DAACDD-4E2D-4DDB-AE68-8E899379DA57}" type="presParOf" srcId="{C65E495A-4DD3-4401-ABB3-1E565D2171FA}" destId="{30FB5671-D5AB-4A8F-8B17-F011D8AD206A}" srcOrd="0" destOrd="0" presId="urn:microsoft.com/office/officeart/2018/2/layout/IconLabelList"/>
    <dgm:cxn modelId="{7C983BC5-F224-45C3-B56D-3AF0C8F94F78}" type="presParOf" srcId="{C65E495A-4DD3-4401-ABB3-1E565D2171FA}" destId="{B3AC9C69-EE9A-4D3F-855B-2A7769BF8071}" srcOrd="1" destOrd="0" presId="urn:microsoft.com/office/officeart/2018/2/layout/IconLabelList"/>
    <dgm:cxn modelId="{80BB988F-BF89-42DF-8927-44EE4A5B1500}" type="presParOf" srcId="{C65E495A-4DD3-4401-ABB3-1E565D2171FA}" destId="{9AE62B87-7A32-4EC4-8DC7-CB6358332044}" srcOrd="2" destOrd="0" presId="urn:microsoft.com/office/officeart/2018/2/layout/IconLabelList"/>
    <dgm:cxn modelId="{8A127B71-AA70-420C-AD99-B050ED8B934A}" type="presParOf" srcId="{5692CF01-87A4-4AAF-8A6D-ADA21613170B}" destId="{0CF68809-9A54-48A8-9CC2-0AD307CF2A57}" srcOrd="3" destOrd="0" presId="urn:microsoft.com/office/officeart/2018/2/layout/IconLabelList"/>
    <dgm:cxn modelId="{DD4D013E-7B73-4AF8-9B3D-E585BF57ECFB}" type="presParOf" srcId="{5692CF01-87A4-4AAF-8A6D-ADA21613170B}" destId="{10CADFDA-60F7-4FD1-AEAB-B0D79AA21331}" srcOrd="4" destOrd="0" presId="urn:microsoft.com/office/officeart/2018/2/layout/IconLabelList"/>
    <dgm:cxn modelId="{08DF70CA-B81D-49F6-830D-148CAEB94EA7}" type="presParOf" srcId="{10CADFDA-60F7-4FD1-AEAB-B0D79AA21331}" destId="{D82BFE7A-5D62-45CC-973D-0604BCC13541}" srcOrd="0" destOrd="0" presId="urn:microsoft.com/office/officeart/2018/2/layout/IconLabelList"/>
    <dgm:cxn modelId="{6DD2325D-2BE4-4D70-9F89-EE7B8727CCFB}" type="presParOf" srcId="{10CADFDA-60F7-4FD1-AEAB-B0D79AA21331}" destId="{59AE9156-1929-448A-8ABA-A01E86334FF3}" srcOrd="1" destOrd="0" presId="urn:microsoft.com/office/officeart/2018/2/layout/IconLabelList"/>
    <dgm:cxn modelId="{42746BE1-45B6-4A79-9B12-DE6796D14A16}" type="presParOf" srcId="{10CADFDA-60F7-4FD1-AEAB-B0D79AA21331}" destId="{33E1CB97-4301-48B6-AE56-4D3E0B76CBA8}" srcOrd="2" destOrd="0" presId="urn:microsoft.com/office/officeart/2018/2/layout/IconLabelList"/>
    <dgm:cxn modelId="{27608EB7-1A6C-41EC-9EAD-4D89C89C3F87}" type="presParOf" srcId="{5692CF01-87A4-4AAF-8A6D-ADA21613170B}" destId="{766DD89B-24EB-4232-9BF6-1444A5F241EB}" srcOrd="5" destOrd="0" presId="urn:microsoft.com/office/officeart/2018/2/layout/IconLabelList"/>
    <dgm:cxn modelId="{B96CA7A5-F64B-4E12-B437-C424905CDDF1}" type="presParOf" srcId="{5692CF01-87A4-4AAF-8A6D-ADA21613170B}" destId="{6359AEE3-7193-4EC4-9268-CE7500B95855}" srcOrd="6" destOrd="0" presId="urn:microsoft.com/office/officeart/2018/2/layout/IconLabelList"/>
    <dgm:cxn modelId="{0E8CDCAF-96B3-4C3C-829D-F8B17B91B1FF}" type="presParOf" srcId="{6359AEE3-7193-4EC4-9268-CE7500B95855}" destId="{E29E999B-D6F9-42CE-B91F-60651D866042}" srcOrd="0" destOrd="0" presId="urn:microsoft.com/office/officeart/2018/2/layout/IconLabelList"/>
    <dgm:cxn modelId="{E7CF6F16-972B-4332-9B47-FAB83448D220}" type="presParOf" srcId="{6359AEE3-7193-4EC4-9268-CE7500B95855}" destId="{F2E87874-5ED8-4CC5-9FFB-05ABB12841D0}" srcOrd="1" destOrd="0" presId="urn:microsoft.com/office/officeart/2018/2/layout/IconLabelList"/>
    <dgm:cxn modelId="{4931F26F-17BD-4591-9F71-9E76DFE06278}" type="presParOf" srcId="{6359AEE3-7193-4EC4-9268-CE7500B95855}" destId="{F8DA2231-F466-4B7A-9DFE-F0AE29E1066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C2FF9-E9CA-4862-A9C0-13193C3C8233}">
      <dsp:nvSpPr>
        <dsp:cNvPr id="0" name=""/>
        <dsp:cNvSpPr/>
      </dsp:nvSpPr>
      <dsp:spPr>
        <a:xfrm>
          <a:off x="863661" y="223526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D353E-EBF9-40E8-9056-3552931453C9}">
      <dsp:nvSpPr>
        <dsp:cNvPr id="0" name=""/>
        <dsp:cNvSpPr/>
      </dsp:nvSpPr>
      <dsp:spPr>
        <a:xfrm>
          <a:off x="373495" y="12930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Stumbled on BioGPT</a:t>
          </a:r>
          <a:r>
            <a:rPr lang="en-GB" sz="1500" kern="1200" dirty="0">
              <a:latin typeface="Calibri Light" panose="020F0302020204030204"/>
            </a:rPr>
            <a:t> </a:t>
          </a:r>
          <a:endParaRPr lang="en-US" sz="1500" kern="1200" dirty="0"/>
        </a:p>
      </dsp:txBody>
      <dsp:txXfrm>
        <a:off x="373495" y="1293078"/>
        <a:ext cx="1782421" cy="712968"/>
      </dsp:txXfrm>
    </dsp:sp>
    <dsp:sp modelId="{30FB5671-D5AB-4A8F-8B17-F011D8AD206A}">
      <dsp:nvSpPr>
        <dsp:cNvPr id="0" name=""/>
        <dsp:cNvSpPr/>
      </dsp:nvSpPr>
      <dsp:spPr>
        <a:xfrm>
          <a:off x="2958007" y="223526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62B87-7A32-4EC4-8DC7-CB6358332044}">
      <dsp:nvSpPr>
        <dsp:cNvPr id="0" name=""/>
        <dsp:cNvSpPr/>
      </dsp:nvSpPr>
      <dsp:spPr>
        <a:xfrm>
          <a:off x="2467841" y="129307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Discovered transformers</a:t>
          </a:r>
          <a:endParaRPr lang="en-US" sz="1500" kern="1200" dirty="0"/>
        </a:p>
      </dsp:txBody>
      <dsp:txXfrm>
        <a:off x="2467841" y="1293078"/>
        <a:ext cx="1782421" cy="712968"/>
      </dsp:txXfrm>
    </dsp:sp>
    <dsp:sp modelId="{D82BFE7A-5D62-45CC-973D-0604BCC13541}">
      <dsp:nvSpPr>
        <dsp:cNvPr id="0" name=""/>
        <dsp:cNvSpPr/>
      </dsp:nvSpPr>
      <dsp:spPr>
        <a:xfrm>
          <a:off x="863661" y="2451652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1CB97-4301-48B6-AE56-4D3E0B76CBA8}">
      <dsp:nvSpPr>
        <dsp:cNvPr id="0" name=""/>
        <dsp:cNvSpPr/>
      </dsp:nvSpPr>
      <dsp:spPr>
        <a:xfrm>
          <a:off x="373495" y="3521204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Fought </a:t>
          </a:r>
          <a:r>
            <a:rPr lang="en-GB" sz="1500" kern="1200" dirty="0">
              <a:latin typeface="Calibri Light" panose="020F0302020204030204"/>
            </a:rPr>
            <a:t>with Vertex, Anaconda and other beasts</a:t>
          </a:r>
          <a:endParaRPr lang="en-US" sz="1500" kern="1200" dirty="0"/>
        </a:p>
      </dsp:txBody>
      <dsp:txXfrm>
        <a:off x="373495" y="3521204"/>
        <a:ext cx="1782421" cy="712968"/>
      </dsp:txXfrm>
    </dsp:sp>
    <dsp:sp modelId="{E29E999B-D6F9-42CE-B91F-60651D866042}">
      <dsp:nvSpPr>
        <dsp:cNvPr id="0" name=""/>
        <dsp:cNvSpPr/>
      </dsp:nvSpPr>
      <dsp:spPr>
        <a:xfrm>
          <a:off x="2958007" y="2451652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A2231-F466-4B7A-9DFE-F0AE29E1066B}">
      <dsp:nvSpPr>
        <dsp:cNvPr id="0" name=""/>
        <dsp:cNvSpPr/>
      </dsp:nvSpPr>
      <dsp:spPr>
        <a:xfrm>
          <a:off x="2467841" y="3521204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Learned that models can hallucinate</a:t>
          </a:r>
          <a:endParaRPr lang="en-US" sz="1500" kern="1200" dirty="0"/>
        </a:p>
      </dsp:txBody>
      <dsp:txXfrm>
        <a:off x="2467841" y="3521204"/>
        <a:ext cx="1782421" cy="71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C2D387-A53F-4A34-B950-AFB80003E057}" type="datetime1">
              <a:rPr lang="en-GB" smtClean="0"/>
              <a:t>16/03/2023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DE4C80B-8910-445E-8D30-7A590951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05229-22C5-4E60-9FC5-B96707D13270}" type="datetime1">
              <a:rPr lang="en-GB" smtClean="0"/>
              <a:pPr/>
              <a:t>16/03/2023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D81F1E7-4EFD-4BFF-B438-FCD52FD36B1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3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Summarise your research in three to five points.</a:t>
            </a:r>
          </a:p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29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Summarise your research in three to five points.</a:t>
            </a:r>
          </a:p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D81F1E7-4EFD-4BFF-B438-FCD52FD36B1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680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D81F1E7-4EFD-4BFF-B438-FCD52FD36B1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019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D81F1E7-4EFD-4BFF-B438-FCD52FD36B1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894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D81F1E7-4EFD-4BFF-B438-FCD52FD36B1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48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378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9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5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419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6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7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5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3/16/2023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8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98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5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44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tombrooks248/EndoGP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nabillawrence-endogpt-websiteappmain-5v2wnl.streamlit.ap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PqoX4pBYhs?feature=oembed" TargetMode="Externa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DEMO day – 17 MARCH 2023</a:t>
            </a:r>
            <a:endParaRPr lang="en-GB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5436E93-22D4-A471-5106-F44ACDB3B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3" r="-3" b="5076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D1C364C-8702-4ED9-9D23-41CDB298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ABE91A4-57B1-BE4E-B64D-A8E65528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626" y="3712006"/>
            <a:ext cx="4439728" cy="6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b="1" dirty="0" err="1">
                <a:cs typeface="Arial"/>
              </a:rPr>
              <a:t>EndoGPT's</a:t>
            </a:r>
            <a:r>
              <a:rPr lang="en-GB" b="1" dirty="0">
                <a:cs typeface="Arial"/>
              </a:rPr>
              <a:t> team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8E6C8E9-FBCF-0F93-1BC5-2E994927A2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01441" y="1714500"/>
          <a:ext cx="4623759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4">
            <a:extLst>
              <a:ext uri="{FF2B5EF4-FFF2-40B4-BE49-F238E27FC236}">
                <a16:creationId xmlns:a16="http://schemas.microsoft.com/office/drawing/2014/main" id="{A17D3742-1A58-7115-6D09-DC399D276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702" y="1983357"/>
            <a:ext cx="4914181" cy="3710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4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3CE8EF85-2D10-222B-B63B-648BDFC35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5759" y="3838305"/>
            <a:ext cx="1309239" cy="13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4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rtlCol="0">
            <a:normAutofit/>
          </a:bodyPr>
          <a:lstStyle/>
          <a:p>
            <a:r>
              <a:rPr lang="en-GB" sz="3600" b="1" u="sng" dirty="0">
                <a:cs typeface="Arial"/>
              </a:rPr>
              <a:t>Prof Sebastian Zeki</a:t>
            </a:r>
            <a:endParaRPr lang="en-US" sz="4400">
              <a:cs typeface="Calibri Light" panose="020F0302020204030204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5AA167B-C83B-40A1-3FE9-B8BAA58EB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4" r="1" b="19670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49" name="Straight Connector 36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0730" y="2170160"/>
            <a:ext cx="3963427" cy="369893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Clr>
                <a:srgbClr val="A6A6A6"/>
              </a:buClr>
            </a:pPr>
            <a:r>
              <a:rPr lang="en-GB" dirty="0">
                <a:cs typeface="Arial"/>
              </a:rPr>
              <a:t>Head of St Thomas hospital gastroenterology department</a:t>
            </a:r>
          </a:p>
          <a:p>
            <a:pPr>
              <a:buClr>
                <a:srgbClr val="A6A6A6"/>
              </a:buClr>
            </a:pPr>
            <a:endParaRPr lang="en-GB" dirty="0">
              <a:cs typeface="Arial"/>
            </a:endParaRPr>
          </a:p>
          <a:p>
            <a:pPr>
              <a:buClr>
                <a:srgbClr val="A6A6A6"/>
              </a:buClr>
            </a:pPr>
            <a:r>
              <a:rPr lang="en-GB" dirty="0">
                <a:cs typeface="Arial"/>
              </a:rPr>
              <a:t>Determined to bring the data revolution to Medicine</a:t>
            </a:r>
            <a:endParaRPr lang="en-GB" dirty="0"/>
          </a:p>
          <a:p>
            <a:pPr>
              <a:buClr>
                <a:srgbClr val="A6A6A6"/>
              </a:buClr>
            </a:pPr>
            <a:endParaRPr lang="en-GB" dirty="0">
              <a:cs typeface="Arial"/>
            </a:endParaRPr>
          </a:p>
          <a:p>
            <a:pPr>
              <a:buClr>
                <a:srgbClr val="A6A6A6"/>
              </a:buClr>
            </a:pPr>
            <a:r>
              <a:rPr lang="en-GB" dirty="0">
                <a:cs typeface="Arial"/>
              </a:rPr>
              <a:t>… but need to circumvent by the Ethics Board</a:t>
            </a:r>
            <a:endParaRPr lang="en-GB" dirty="0"/>
          </a:p>
          <a:p>
            <a:pPr>
              <a:buClr>
                <a:srgbClr val="A6A6A6"/>
              </a:buClr>
            </a:pPr>
            <a:endParaRPr lang="en-GB" dirty="0">
              <a:cs typeface="Arial"/>
            </a:endParaRPr>
          </a:p>
          <a:p>
            <a:pPr>
              <a:buClr>
                <a:srgbClr val="A6A6A6"/>
              </a:buClr>
            </a:pPr>
            <a:r>
              <a:rPr lang="en-GB" i="1" dirty="0">
                <a:cs typeface="Arial"/>
              </a:rPr>
              <a:t>Opportunity to work on an unsolved problem</a:t>
            </a:r>
          </a:p>
          <a:p>
            <a:pPr>
              <a:buClr>
                <a:srgbClr val="A6A6A6"/>
              </a:buClr>
            </a:pPr>
            <a:endParaRPr lang="en-GB" dirty="0">
              <a:cs typeface="Arial"/>
            </a:endParaRPr>
          </a:p>
          <a:p>
            <a:pPr>
              <a:buClr>
                <a:srgbClr val="A6A6A6"/>
              </a:buClr>
            </a:pPr>
            <a:endParaRPr lang="en-GB">
              <a:cs typeface="Arial"/>
            </a:endParaRPr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02CE8509-9E93-4D74-BF24-661F111C7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40">
            <a:extLst>
              <a:ext uri="{FF2B5EF4-FFF2-40B4-BE49-F238E27FC236}">
                <a16:creationId xmlns:a16="http://schemas.microsoft.com/office/drawing/2014/main" id="{66E8BA98-E13C-403B-AC96-75E203799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1BED-6A1C-D48B-B775-61FDA8CC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Synthetic Endoscopy reports</a:t>
            </a:r>
            <a:endParaRPr lang="en-GB" b="1" dirty="0">
              <a:ea typeface="Calibri Light"/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0848FA-E423-C09E-93E5-972964710A52}"/>
              </a:ext>
            </a:extLst>
          </p:cNvPr>
          <p:cNvSpPr/>
          <p:nvPr/>
        </p:nvSpPr>
        <p:spPr>
          <a:xfrm>
            <a:off x="1243466" y="2111717"/>
            <a:ext cx="4341962" cy="7044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b="1" dirty="0">
                <a:cs typeface="Calibri"/>
              </a:rPr>
              <a:t>Medical grade synthetic data hard to achieve...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55E03-EA59-562F-4256-2DC7149509A9}"/>
              </a:ext>
            </a:extLst>
          </p:cNvPr>
          <p:cNvSpPr txBox="1"/>
          <p:nvPr/>
        </p:nvSpPr>
        <p:spPr>
          <a:xfrm>
            <a:off x="1299924" y="4529569"/>
            <a:ext cx="42932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Calibri"/>
              <a:buChar char="-"/>
            </a:pPr>
            <a:endParaRPr lang="en-GB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2E736-1EA2-8A81-CF71-89FF9BCBE959}"/>
              </a:ext>
            </a:extLst>
          </p:cNvPr>
          <p:cNvSpPr txBox="1"/>
          <p:nvPr/>
        </p:nvSpPr>
        <p:spPr>
          <a:xfrm>
            <a:off x="1293962" y="4906887"/>
            <a:ext cx="43489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dirty="0">
                <a:ea typeface="Calibri"/>
                <a:cs typeface="Calibri"/>
              </a:rPr>
              <a:t>Ensure Medical coherence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GB" dirty="0">
                <a:ea typeface="Calibri"/>
                <a:cs typeface="Calibri"/>
              </a:rPr>
              <a:t>Keep anonymous - GDPR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ea typeface="Calibri"/>
                <a:cs typeface="Calibri"/>
              </a:rPr>
              <a:t>Erase patient </a:t>
            </a:r>
            <a:r>
              <a:rPr lang="en-GB" i="1" dirty="0">
                <a:ea typeface="Calibri"/>
                <a:cs typeface="Calibri"/>
              </a:rPr>
              <a:t>'fingerprint'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ea typeface="Calibri"/>
                <a:cs typeface="Calibri"/>
              </a:rPr>
              <a:t>Medical grade rigor</a:t>
            </a:r>
          </a:p>
        </p:txBody>
      </p:sp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047D27BB-5DAB-4054-AC5D-777276692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12" y="2978297"/>
            <a:ext cx="4353464" cy="17352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171538-58B8-3104-FAAB-9C5FCCD7BF81}"/>
              </a:ext>
            </a:extLst>
          </p:cNvPr>
          <p:cNvSpPr/>
          <p:nvPr/>
        </p:nvSpPr>
        <p:spPr>
          <a:xfrm>
            <a:off x="6476824" y="2154850"/>
            <a:ext cx="4341962" cy="7044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>
                <a:cs typeface="Calibri"/>
              </a:rPr>
              <a:t>.. but opening massive opportunity for medical research</a:t>
            </a:r>
            <a:endParaRPr lang="en-GB" sz="2000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97182A8-CDA2-6E0D-4077-714606AC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37" y="2978982"/>
            <a:ext cx="4324710" cy="312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1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D14C1A-C6D9-0889-E973-C031EEFB6448}"/>
              </a:ext>
            </a:extLst>
          </p:cNvPr>
          <p:cNvSpPr/>
          <p:nvPr/>
        </p:nvSpPr>
        <p:spPr>
          <a:xfrm>
            <a:off x="5729201" y="1992139"/>
            <a:ext cx="1696529" cy="40112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D2BD64-7D4F-0020-B260-A3DAD6B74F0E}"/>
              </a:ext>
            </a:extLst>
          </p:cNvPr>
          <p:cNvSpPr/>
          <p:nvPr/>
        </p:nvSpPr>
        <p:spPr>
          <a:xfrm>
            <a:off x="2738711" y="1977762"/>
            <a:ext cx="2142226" cy="40256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r>
              <a:rPr lang="en-GB" b="1" dirty="0" err="1">
                <a:cs typeface="Arial"/>
              </a:rPr>
              <a:t>EndoGPT</a:t>
            </a:r>
            <a:r>
              <a:rPr lang="en-GB" b="1" dirty="0">
                <a:cs typeface="Arial"/>
              </a:rPr>
              <a:t> flow 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0C423-C2F0-69AE-4A58-10C99639DFD7}"/>
              </a:ext>
            </a:extLst>
          </p:cNvPr>
          <p:cNvSpPr txBox="1"/>
          <p:nvPr/>
        </p:nvSpPr>
        <p:spPr>
          <a:xfrm>
            <a:off x="2707150" y="2158708"/>
            <a:ext cx="2102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i="1" dirty="0">
                <a:cs typeface="Calibri"/>
              </a:rPr>
              <a:t>Transformers: </a:t>
            </a:r>
            <a:endParaRPr lang="en-US"/>
          </a:p>
          <a:p>
            <a:pPr algn="ctr"/>
            <a:r>
              <a:rPr lang="en-GB" b="1" i="1" dirty="0" err="1">
                <a:cs typeface="Calibri"/>
              </a:rPr>
              <a:t>chatGPT</a:t>
            </a:r>
            <a:r>
              <a:rPr lang="en-GB" b="1" i="1" dirty="0">
                <a:cs typeface="Calibri"/>
              </a:rPr>
              <a:t> technology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9CF70-5E59-D06D-6E59-C1ED7E6046C0}"/>
              </a:ext>
            </a:extLst>
          </p:cNvPr>
          <p:cNvSpPr txBox="1"/>
          <p:nvPr/>
        </p:nvSpPr>
        <p:spPr>
          <a:xfrm>
            <a:off x="5539490" y="2072444"/>
            <a:ext cx="20310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i="1" dirty="0">
                <a:cs typeface="Calibri" panose="020F0502020204030204"/>
              </a:rPr>
              <a:t>Retrained on endoscopy semantic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440B1-F37A-CC8A-F28A-5BDDB64D5812}"/>
              </a:ext>
            </a:extLst>
          </p:cNvPr>
          <p:cNvSpPr txBox="1"/>
          <p:nvPr/>
        </p:nvSpPr>
        <p:spPr>
          <a:xfrm>
            <a:off x="8299943" y="2000555"/>
            <a:ext cx="20310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i="1" dirty="0">
                <a:cs typeface="Calibri" panose="020F0502020204030204"/>
              </a:rPr>
              <a:t>Tokenized text distance</a:t>
            </a:r>
          </a:p>
        </p:txBody>
      </p:sp>
      <p:pic>
        <p:nvPicPr>
          <p:cNvPr id="3" name="Picture 6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3216266A-D796-084E-2BF8-C502DDA3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0" y="1842913"/>
            <a:ext cx="10895160" cy="4178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65E363-AE3E-9F1A-36FF-A67E4A0C00FF}"/>
              </a:ext>
            </a:extLst>
          </p:cNvPr>
          <p:cNvSpPr txBox="1"/>
          <p:nvPr/>
        </p:nvSpPr>
        <p:spPr>
          <a:xfrm>
            <a:off x="2870212" y="4218877"/>
            <a:ext cx="15439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dirty="0">
                <a:cs typeface="Calibri"/>
              </a:rPr>
              <a:t>Tokenization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887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r>
              <a:rPr lang="en-GB" b="1" dirty="0" err="1">
                <a:cs typeface="Arial"/>
              </a:rPr>
              <a:t>EndoGPT</a:t>
            </a:r>
            <a:r>
              <a:rPr lang="en-GB" b="1" dirty="0">
                <a:cs typeface="Arial"/>
              </a:rPr>
              <a:t> in action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A93B3B-A3F1-4597-9B74-B3CC114CA879}"/>
              </a:ext>
            </a:extLst>
          </p:cNvPr>
          <p:cNvSpPr/>
          <p:nvPr/>
        </p:nvSpPr>
        <p:spPr>
          <a:xfrm>
            <a:off x="5050567" y="2179332"/>
            <a:ext cx="6104796" cy="89647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133856">
              <a:spcAft>
                <a:spcPts val="600"/>
              </a:spcAft>
            </a:pPr>
            <a:r>
              <a:rPr lang="en-GB" sz="3200" i="1" dirty="0"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EndoGPT model</a:t>
            </a:r>
            <a:r>
              <a:rPr lang="en-GB" sz="3200" i="1" dirty="0">
                <a:cs typeface="Calibri"/>
              </a:rPr>
              <a:t> 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A6803A3-5A90-5A0E-79B0-3A42448178B3}"/>
              </a:ext>
            </a:extLst>
          </p:cNvPr>
          <p:cNvSpPr/>
          <p:nvPr/>
        </p:nvSpPr>
        <p:spPr>
          <a:xfrm>
            <a:off x="5050736" y="4332213"/>
            <a:ext cx="6032909" cy="89647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133856">
              <a:spcAft>
                <a:spcPts val="600"/>
              </a:spcAft>
            </a:pPr>
            <a:r>
              <a:rPr lang="en-GB" sz="3200" i="1" dirty="0">
                <a:solidFill>
                  <a:srgbClr val="FFFFFF"/>
                </a:solidFill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EndoGPT Interface</a:t>
            </a:r>
            <a:endParaRPr lang="en-GB" sz="3200" i="1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F7560EF-3A98-7EEB-9533-1C16B8C15A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53" r="-3" b="5076"/>
          <a:stretch/>
        </p:blipFill>
        <p:spPr>
          <a:xfrm>
            <a:off x="633999" y="1934043"/>
            <a:ext cx="4168039" cy="384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Seb's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 feedback</a:t>
            </a:r>
            <a:endParaRPr lang="en-US" dirty="0"/>
          </a:p>
        </p:txBody>
      </p:sp>
      <p:pic>
        <p:nvPicPr>
          <p:cNvPr id="7" name="Online Media 6" title="1400 D   Data Extraction for Databases   Sebastian Zeki">
            <a:hlinkClick r:id="" action="ppaction://media"/>
            <a:extLst>
              <a:ext uri="{FF2B5EF4-FFF2-40B4-BE49-F238E27FC236}">
                <a16:creationId xmlns:a16="http://schemas.microsoft.com/office/drawing/2014/main" id="{85DFB251-4DC9-FC63-1526-6FBF0E7702C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09321" y="2337639"/>
            <a:ext cx="6881961" cy="36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7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r>
              <a:rPr lang="en-GB" b="1" dirty="0" err="1">
                <a:cs typeface="Arial"/>
              </a:rPr>
              <a:t>EndoGPT</a:t>
            </a:r>
            <a:r>
              <a:rPr lang="en-GB" b="1" dirty="0">
                <a:cs typeface="Arial"/>
              </a:rPr>
              <a:t> : Transformers</a:t>
            </a:r>
          </a:p>
        </p:txBody>
      </p:sp>
      <p:sp>
        <p:nvSpPr>
          <p:cNvPr id="3" name="CuadroTexto 4">
            <a:extLst>
              <a:ext uri="{FF2B5EF4-FFF2-40B4-BE49-F238E27FC236}">
                <a16:creationId xmlns:a16="http://schemas.microsoft.com/office/drawing/2014/main" id="{EC880EA8-5524-291E-DE02-E9EF8BDDA39A}"/>
              </a:ext>
            </a:extLst>
          </p:cNvPr>
          <p:cNvSpPr txBox="1"/>
          <p:nvPr/>
        </p:nvSpPr>
        <p:spPr>
          <a:xfrm>
            <a:off x="3425800" y="2083624"/>
            <a:ext cx="4491850" cy="7491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200" b="1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endParaRPr lang="es-CO" sz="4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D3BCF8BA-E519-4F83-D337-89C028308DB2}"/>
              </a:ext>
            </a:extLst>
          </p:cNvPr>
          <p:cNvSpPr txBox="1"/>
          <p:nvPr/>
        </p:nvSpPr>
        <p:spPr>
          <a:xfrm>
            <a:off x="960399" y="4280891"/>
            <a:ext cx="3442856" cy="6552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endParaRPr lang="es-CO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áfico 7">
            <a:extLst>
              <a:ext uri="{FF2B5EF4-FFF2-40B4-BE49-F238E27FC236}">
                <a16:creationId xmlns:a16="http://schemas.microsoft.com/office/drawing/2014/main" id="{E1DDA7AD-88CE-3103-B04A-5BC740C7C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9989" y="1896091"/>
            <a:ext cx="1205346" cy="1205346"/>
          </a:xfrm>
          <a:prstGeom prst="rect">
            <a:avLst/>
          </a:prstGeom>
        </p:spPr>
      </p:pic>
      <p:sp>
        <p:nvSpPr>
          <p:cNvPr id="7" name="Flecha: hacia abajo 14">
            <a:extLst>
              <a:ext uri="{FF2B5EF4-FFF2-40B4-BE49-F238E27FC236}">
                <a16:creationId xmlns:a16="http://schemas.microsoft.com/office/drawing/2014/main" id="{039D06B5-24A9-D24B-4CF9-6CCF793C80BD}"/>
              </a:ext>
            </a:extLst>
          </p:cNvPr>
          <p:cNvSpPr/>
          <p:nvPr/>
        </p:nvSpPr>
        <p:spPr>
          <a:xfrm rot="2504554">
            <a:off x="4445750" y="3135181"/>
            <a:ext cx="724113" cy="9876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dirty="0"/>
          </a:p>
        </p:txBody>
      </p:sp>
      <p:sp>
        <p:nvSpPr>
          <p:cNvPr id="8" name="Flecha: hacia abajo 15">
            <a:extLst>
              <a:ext uri="{FF2B5EF4-FFF2-40B4-BE49-F238E27FC236}">
                <a16:creationId xmlns:a16="http://schemas.microsoft.com/office/drawing/2014/main" id="{BC002159-B145-6FD0-8942-E6286AF03BF6}"/>
              </a:ext>
            </a:extLst>
          </p:cNvPr>
          <p:cNvSpPr/>
          <p:nvPr/>
        </p:nvSpPr>
        <p:spPr>
          <a:xfrm rot="19101725">
            <a:off x="6209663" y="3161919"/>
            <a:ext cx="724113" cy="9876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dirty="0"/>
          </a:p>
        </p:txBody>
      </p:sp>
      <p:sp>
        <p:nvSpPr>
          <p:cNvPr id="9" name="Flecha: hacia abajo 16">
            <a:extLst>
              <a:ext uri="{FF2B5EF4-FFF2-40B4-BE49-F238E27FC236}">
                <a16:creationId xmlns:a16="http://schemas.microsoft.com/office/drawing/2014/main" id="{8EE4ED9F-7FBB-EC2E-C8FB-D03C52D1C12F}"/>
              </a:ext>
            </a:extLst>
          </p:cNvPr>
          <p:cNvSpPr/>
          <p:nvPr/>
        </p:nvSpPr>
        <p:spPr>
          <a:xfrm rot="19425457">
            <a:off x="8070157" y="3087731"/>
            <a:ext cx="724113" cy="9876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dirty="0"/>
          </a:p>
        </p:txBody>
      </p:sp>
      <p:sp>
        <p:nvSpPr>
          <p:cNvPr id="10" name="CuadroTexto 18">
            <a:extLst>
              <a:ext uri="{FF2B5EF4-FFF2-40B4-BE49-F238E27FC236}">
                <a16:creationId xmlns:a16="http://schemas.microsoft.com/office/drawing/2014/main" id="{E9C4AA2F-1F7D-32E1-56DE-B8A9A01BDB75}"/>
              </a:ext>
            </a:extLst>
          </p:cNvPr>
          <p:cNvSpPr txBox="1"/>
          <p:nvPr/>
        </p:nvSpPr>
        <p:spPr>
          <a:xfrm>
            <a:off x="4042951" y="4238509"/>
            <a:ext cx="2034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BioGPT</a:t>
            </a:r>
            <a:endParaRPr lang="es-CO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9">
            <a:extLst>
              <a:ext uri="{FF2B5EF4-FFF2-40B4-BE49-F238E27FC236}">
                <a16:creationId xmlns:a16="http://schemas.microsoft.com/office/drawing/2014/main" id="{DECA29D6-C43C-848B-657E-8E1A010608ED}"/>
              </a:ext>
            </a:extLst>
          </p:cNvPr>
          <p:cNvSpPr txBox="1"/>
          <p:nvPr/>
        </p:nvSpPr>
        <p:spPr>
          <a:xfrm>
            <a:off x="6009122" y="4218970"/>
            <a:ext cx="2034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BioBert</a:t>
            </a:r>
            <a:endParaRPr lang="es-CO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20">
            <a:extLst>
              <a:ext uri="{FF2B5EF4-FFF2-40B4-BE49-F238E27FC236}">
                <a16:creationId xmlns:a16="http://schemas.microsoft.com/office/drawing/2014/main" id="{A3F9B471-B382-B7AB-4AE7-0B84B1C0967B}"/>
              </a:ext>
            </a:extLst>
          </p:cNvPr>
          <p:cNvSpPr txBox="1"/>
          <p:nvPr/>
        </p:nvSpPr>
        <p:spPr>
          <a:xfrm>
            <a:off x="7923191" y="4177670"/>
            <a:ext cx="2473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600" dirty="0">
                <a:latin typeface="Arial" panose="020B0604020202020204" pitchFamily="34" charset="0"/>
                <a:cs typeface="Arial" panose="020B0604020202020204" pitchFamily="34" charset="0"/>
              </a:rPr>
              <a:t>EndoGPT</a:t>
            </a:r>
          </a:p>
        </p:txBody>
      </p:sp>
      <p:sp>
        <p:nvSpPr>
          <p:cNvPr id="13" name="Flecha: hacia abajo 28">
            <a:extLst>
              <a:ext uri="{FF2B5EF4-FFF2-40B4-BE49-F238E27FC236}">
                <a16:creationId xmlns:a16="http://schemas.microsoft.com/office/drawing/2014/main" id="{4250BDAF-DF71-6203-AD53-2B5C616136BB}"/>
              </a:ext>
            </a:extLst>
          </p:cNvPr>
          <p:cNvSpPr/>
          <p:nvPr/>
        </p:nvSpPr>
        <p:spPr>
          <a:xfrm rot="2504554">
            <a:off x="2871514" y="3074342"/>
            <a:ext cx="724113" cy="9876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dirty="0"/>
          </a:p>
        </p:txBody>
      </p:sp>
      <p:sp>
        <p:nvSpPr>
          <p:cNvPr id="14" name="CuadroTexto 30">
            <a:extLst>
              <a:ext uri="{FF2B5EF4-FFF2-40B4-BE49-F238E27FC236}">
                <a16:creationId xmlns:a16="http://schemas.microsoft.com/office/drawing/2014/main" id="{AB0EB722-77B1-53DB-3E61-17019BE259A2}"/>
              </a:ext>
            </a:extLst>
          </p:cNvPr>
          <p:cNvSpPr txBox="1"/>
          <p:nvPr/>
        </p:nvSpPr>
        <p:spPr>
          <a:xfrm>
            <a:off x="418521" y="4701341"/>
            <a:ext cx="11353729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atin typeface="Arial"/>
                <a:cs typeface="Arial"/>
              </a:rPr>
              <a:t>W</a:t>
            </a:r>
            <a:r>
              <a:rPr lang="en-US" sz="2400" b="1" i="0" u="none" strike="noStrike" baseline="0" dirty="0">
                <a:latin typeface="Arial"/>
                <a:cs typeface="Arial"/>
              </a:rPr>
              <a:t>hat is it about transformers that changed the field almost overnight?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en-US" sz="2400" dirty="0">
                <a:latin typeface="Arial"/>
                <a:cs typeface="Arial"/>
              </a:rPr>
              <a:t>Synthesis</a:t>
            </a:r>
            <a:r>
              <a:rPr lang="en-US" sz="2400" b="0" i="0" u="none" strike="noStrike" baseline="0" dirty="0">
                <a:latin typeface="Arial"/>
                <a:cs typeface="Arial"/>
              </a:rPr>
              <a:t> of </a:t>
            </a:r>
            <a:r>
              <a:rPr lang="en-US" sz="2400" dirty="0">
                <a:latin typeface="Arial"/>
                <a:cs typeface="Arial"/>
              </a:rPr>
              <a:t>various concepts including (self-) </a:t>
            </a:r>
            <a:r>
              <a:rPr lang="en-US" sz="2400" i="1" dirty="0">
                <a:latin typeface="Arial"/>
                <a:cs typeface="Arial"/>
              </a:rPr>
              <a:t>attention</a:t>
            </a:r>
            <a:r>
              <a:rPr lang="en-US" sz="2400" b="0" i="0" u="none" strike="noStrike" baseline="0" dirty="0">
                <a:latin typeface="Arial"/>
                <a:cs typeface="Arial"/>
              </a:rPr>
              <a:t>, </a:t>
            </a:r>
            <a:r>
              <a:rPr lang="en-US" sz="2400" b="0" i="1" u="none" strike="noStrike" baseline="0" dirty="0">
                <a:latin typeface="Arial"/>
                <a:cs typeface="Arial"/>
              </a:rPr>
              <a:t>transfer learning</a:t>
            </a:r>
            <a:r>
              <a:rPr lang="en-US" sz="2400" b="0" i="0" u="none" strike="noStrike" baseline="0" dirty="0">
                <a:latin typeface="Arial"/>
                <a:cs typeface="Arial"/>
              </a:rPr>
              <a:t> and </a:t>
            </a:r>
            <a:r>
              <a:rPr lang="en-US" sz="2400" b="0" i="1" u="none" strike="noStrike" baseline="0" dirty="0">
                <a:latin typeface="Arial"/>
                <a:cs typeface="Arial"/>
              </a:rPr>
              <a:t>neural networks</a:t>
            </a:r>
            <a:r>
              <a:rPr lang="en-US" sz="2400" i="1" dirty="0">
                <a:latin typeface="Arial"/>
                <a:cs typeface="Arial"/>
              </a:rPr>
              <a:t> scaling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n 32" descr="Icono&#10;&#10;Descripción generada automáticamente">
            <a:extLst>
              <a:ext uri="{FF2B5EF4-FFF2-40B4-BE49-F238E27FC236}">
                <a16:creationId xmlns:a16="http://schemas.microsoft.com/office/drawing/2014/main" id="{ED774C3D-2064-A139-9BBE-7C2B01FC3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13" y="1812133"/>
            <a:ext cx="1373263" cy="13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5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presentation (widescreen)</Template>
  <TotalTime>0</TotalTime>
  <Words>637</Words>
  <Application>Microsoft Office PowerPoint</Application>
  <PresentationFormat>Widescreen</PresentationFormat>
  <Paragraphs>72</Paragraphs>
  <Slides>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Retrospect</vt:lpstr>
      <vt:lpstr>PowerPoint Presentation</vt:lpstr>
      <vt:lpstr>EndoGPT's team</vt:lpstr>
      <vt:lpstr>Prof Sebastian Zeki</vt:lpstr>
      <vt:lpstr>Synthetic Endoscopy reports</vt:lpstr>
      <vt:lpstr>EndoGPT flow chart</vt:lpstr>
      <vt:lpstr>EndoGPT in action</vt:lpstr>
      <vt:lpstr>Seb's feedback</vt:lpstr>
      <vt:lpstr>EndoGPT : Transformers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Medicine</dc:title>
  <dc:creator>Lawrence Jamal</dc:creator>
  <cp:lastModifiedBy>Lawrence Jamal</cp:lastModifiedBy>
  <cp:revision>559</cp:revision>
  <dcterms:created xsi:type="dcterms:W3CDTF">2023-02-26T08:54:22Z</dcterms:created>
  <dcterms:modified xsi:type="dcterms:W3CDTF">2023-03-16T15:40:21Z</dcterms:modified>
</cp:coreProperties>
</file>